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3" r:id="rId3"/>
  </p:sldMasterIdLst>
  <p:sldIdLst>
    <p:sldId id="257" r:id="rId4"/>
    <p:sldId id="383" r:id="rId5"/>
    <p:sldId id="367" r:id="rId6"/>
    <p:sldId id="366" r:id="rId7"/>
    <p:sldId id="371" r:id="rId8"/>
    <p:sldId id="372" r:id="rId9"/>
    <p:sldId id="374" r:id="rId10"/>
    <p:sldId id="375" r:id="rId11"/>
    <p:sldId id="378" r:id="rId12"/>
    <p:sldId id="38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6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7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28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16A00-A566-014A-A8E7-980ADD360C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7698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3A66B1D-CBA1-CC8A-81E1-0A2795A44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958"/>
          <a:stretch/>
        </p:blipFill>
        <p:spPr>
          <a:xfrm>
            <a:off x="7803027" y="6021960"/>
            <a:ext cx="839855" cy="6995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DFD506-43E5-CC60-ABFC-8DAB59EEDD5A}"/>
              </a:ext>
            </a:extLst>
          </p:cNvPr>
          <p:cNvSpPr/>
          <p:nvPr userDrawn="1"/>
        </p:nvSpPr>
        <p:spPr>
          <a:xfrm>
            <a:off x="0" y="0"/>
            <a:ext cx="2415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16A00-A566-014A-A8E7-980ADD360C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E4D3250-84BD-09AB-866F-8FC3DF0EA1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74106" y="600425"/>
            <a:ext cx="1468776" cy="5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96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3351A-D700-9C4F-9B55-3C8387951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671455"/>
            <a:ext cx="7886700" cy="241819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961716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9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77257A-48D9-90CD-13BA-7664EE6E4B8E}"/>
              </a:ext>
            </a:extLst>
          </p:cNvPr>
          <p:cNvSpPr/>
          <p:nvPr userDrawn="1"/>
        </p:nvSpPr>
        <p:spPr>
          <a:xfrm>
            <a:off x="0" y="0"/>
            <a:ext cx="2415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3351A-D700-9C4F-9B55-3C8387951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671455"/>
            <a:ext cx="7886700" cy="241819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961716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1AB6B1-E97A-2AE6-D831-9FC7CC824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74106" y="600425"/>
            <a:ext cx="1468776" cy="55686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0BA7D63-6747-BA9C-EFD5-441038F99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958"/>
          <a:stretch/>
        </p:blipFill>
        <p:spPr>
          <a:xfrm>
            <a:off x="7803027" y="6021960"/>
            <a:ext cx="839855" cy="69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57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CD1F9-1907-E34F-A0E6-8F6A100D3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C4C648-A702-B945-B06C-AB89998B3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508" y="4835897"/>
            <a:ext cx="580379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B86805-BF59-9141-8457-8814A1863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176" y="4213289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E34DFD2-A781-4242-B49B-EBD2FC4D66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568" y="3601832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C94933F-238F-0941-825E-A39775FDA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569" y="2495137"/>
            <a:ext cx="5816071" cy="1103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4154-480C-DD4A-B882-4D3A0A295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569" y="790956"/>
            <a:ext cx="6373593" cy="1009651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2117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F93653-96E8-6533-7BA5-4734B78AD540}"/>
              </a:ext>
            </a:extLst>
          </p:cNvPr>
          <p:cNvSpPr/>
          <p:nvPr userDrawn="1"/>
        </p:nvSpPr>
        <p:spPr>
          <a:xfrm>
            <a:off x="0" y="0"/>
            <a:ext cx="2415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CD1F9-1907-E34F-A0E6-8F6A100D3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C4C648-A702-B945-B06C-AB89998B3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508" y="4835897"/>
            <a:ext cx="580379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B86805-BF59-9141-8457-8814A1863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176" y="4213289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E34DFD2-A781-4242-B49B-EBD2FC4D66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568" y="3601832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C94933F-238F-0941-825E-A39775FDA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569" y="2495137"/>
            <a:ext cx="5816071" cy="1103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4154-480C-DD4A-B882-4D3A0A295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569" y="790956"/>
            <a:ext cx="6106880" cy="1009651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2267D53-4500-F0DB-4736-913925C98A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74106" y="600425"/>
            <a:ext cx="1468776" cy="55686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76344FB-8189-C8C6-80A5-765BA1E8F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958"/>
          <a:stretch/>
        </p:blipFill>
        <p:spPr>
          <a:xfrm>
            <a:off x="7803027" y="6021960"/>
            <a:ext cx="839855" cy="69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08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D0C8A2-9315-4C4C-A3CD-326BBFEAF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596" y="0"/>
            <a:ext cx="2633129" cy="68624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9826FA-8544-8E89-0557-229CDC9EEBF7}"/>
              </a:ext>
            </a:extLst>
          </p:cNvPr>
          <p:cNvSpPr/>
          <p:nvPr userDrawn="1"/>
        </p:nvSpPr>
        <p:spPr>
          <a:xfrm>
            <a:off x="6512596" y="5501149"/>
            <a:ext cx="2631404" cy="13568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3000">
                <a:schemeClr val="tx1"/>
              </a:gs>
              <a:gs pos="90000">
                <a:schemeClr val="tx1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CD1F9-1907-E34F-A0E6-8F6A100D3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C4C648-A702-B945-B06C-AB89998B3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508" y="4835897"/>
            <a:ext cx="580379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B86805-BF59-9141-8457-8814A1863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176" y="4213289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E34DFD2-A781-4242-B49B-EBD2FC4D66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568" y="3601832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C94933F-238F-0941-825E-A39775FDA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569" y="2495137"/>
            <a:ext cx="5816071" cy="1103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4154-480C-DD4A-B882-4D3A0A295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569" y="790956"/>
            <a:ext cx="5816041" cy="1009651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AB8C552-A9DD-68E2-4B6F-1A5363BFBF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74106" y="600425"/>
            <a:ext cx="1468776" cy="556864"/>
          </a:xfrm>
          <a:prstGeom prst="rect">
            <a:avLst/>
          </a:prstGeom>
        </p:spPr>
      </p:pic>
      <p:pic>
        <p:nvPicPr>
          <p:cNvPr id="10" name="FAA Logo">
            <a:extLst>
              <a:ext uri="{FF2B5EF4-FFF2-40B4-BE49-F238E27FC236}">
                <a16:creationId xmlns:a16="http://schemas.microsoft.com/office/drawing/2014/main" id="{0CE83D2D-7A9F-1AC5-7140-88D4917462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330248" y="6021324"/>
            <a:ext cx="1312698" cy="70019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5FAEFC1-3D5E-64BB-14D2-46E18D4CF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958"/>
          <a:stretch/>
        </p:blipFill>
        <p:spPr>
          <a:xfrm>
            <a:off x="7803027" y="6021960"/>
            <a:ext cx="839855" cy="69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with t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2602F8-F79D-C549-93C4-4A6A8ED36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15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236" y="0"/>
            <a:ext cx="2726192" cy="68580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5C43B4-6302-1A48-A82E-E3ADB7BC8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32613" y="1828773"/>
            <a:ext cx="2811387" cy="50292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CD1F9-1907-E34F-A0E6-8F6A100D3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C4C648-A702-B945-B06C-AB89998B3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508" y="4835897"/>
            <a:ext cx="580379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B86805-BF59-9141-8457-8814A1863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176" y="4213289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E34DFD2-A781-4242-B49B-EBD2FC4D66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568" y="3601832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C94933F-238F-0941-825E-A39775FDA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569" y="2495137"/>
            <a:ext cx="5816071" cy="1103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4154-480C-DD4A-B882-4D3A0A295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569" y="790956"/>
            <a:ext cx="7886699" cy="1009651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54D2C07-81E5-6A20-210E-2E6AA62C29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174106" y="600424"/>
            <a:ext cx="1468776" cy="556863"/>
          </a:xfrm>
          <a:prstGeom prst="rect">
            <a:avLst/>
          </a:prstGeom>
        </p:spPr>
      </p:pic>
      <p:pic>
        <p:nvPicPr>
          <p:cNvPr id="15" name="FAA Logo">
            <a:extLst>
              <a:ext uri="{FF2B5EF4-FFF2-40B4-BE49-F238E27FC236}">
                <a16:creationId xmlns:a16="http://schemas.microsoft.com/office/drawing/2014/main" id="{645421CD-7A88-0677-399D-DA5FBD254AD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330248" y="6021324"/>
            <a:ext cx="1312698" cy="70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0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D0C8A2-9315-4C4C-A3CD-326BBFEAF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12596" y="0"/>
            <a:ext cx="2631404" cy="6858000"/>
          </a:xfrm>
          <a:prstGeom prst="rect">
            <a:avLst/>
          </a:prstGeom>
        </p:spPr>
      </p:pic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AD9826FA-8544-8E89-0557-229CDC9EEBF7}"/>
              </a:ext>
            </a:extLst>
          </p:cNvPr>
          <p:cNvSpPr/>
          <p:nvPr userDrawn="1"/>
        </p:nvSpPr>
        <p:spPr>
          <a:xfrm>
            <a:off x="6512596" y="5501149"/>
            <a:ext cx="2631404" cy="13568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tx1"/>
              </a:gs>
              <a:gs pos="90000">
                <a:schemeClr val="tx1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CD1F9-1907-E34F-A0E6-8F6A100D3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C4C648-A702-B945-B06C-AB89998B3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508" y="4835897"/>
            <a:ext cx="580379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B86805-BF59-9141-8457-8814A1863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176" y="4213289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E34DFD2-A781-4242-B49B-EBD2FC4D66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568" y="3601832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C94933F-238F-0941-825E-A39775FDA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569" y="2495137"/>
            <a:ext cx="5816071" cy="1103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4154-480C-DD4A-B882-4D3A0A295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569" y="790956"/>
            <a:ext cx="5816041" cy="1009651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3E4EF39-2B3D-575D-1C27-22D9606C14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74106" y="600424"/>
            <a:ext cx="1468776" cy="556863"/>
          </a:xfrm>
          <a:prstGeom prst="rect">
            <a:avLst/>
          </a:prstGeom>
        </p:spPr>
      </p:pic>
      <p:pic>
        <p:nvPicPr>
          <p:cNvPr id="12" name="FAA Logo">
            <a:extLst>
              <a:ext uri="{FF2B5EF4-FFF2-40B4-BE49-F238E27FC236}">
                <a16:creationId xmlns:a16="http://schemas.microsoft.com/office/drawing/2014/main" id="{35E01EE8-9820-3E52-90A1-223D2D3968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330248" y="6021324"/>
            <a:ext cx="1312698" cy="70019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1B9FF89-B44D-F38B-E2C6-57D5E9DBA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958"/>
          <a:stretch/>
        </p:blipFill>
        <p:spPr>
          <a:xfrm>
            <a:off x="7803027" y="6021960"/>
            <a:ext cx="839855" cy="69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A07F4-E5CA-8442-B190-3E52298E4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03E21C-F5D5-ACA3-6F4D-D41C0694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25" y="790956"/>
            <a:ext cx="6445830" cy="890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F8FA917-2E21-BBF6-0FBB-DF02D5789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958"/>
          <a:stretch/>
        </p:blipFill>
        <p:spPr>
          <a:xfrm>
            <a:off x="7803027" y="6021960"/>
            <a:ext cx="839855" cy="6995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0AECA71-FD42-7434-F908-731E42D962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74106" y="600425"/>
            <a:ext cx="1468776" cy="5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12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9E992-CF7E-D342-9038-B06ABC7EB3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6315396" cy="890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62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50C14-BBC1-B348-BCEE-77CED8082C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754380" indent="-171450">
              <a:buFont typeface="Wingdings" pitchFamily="2" charset="2"/>
              <a:buChar char="§"/>
              <a:defRPr/>
            </a:lvl4pPr>
            <a:lvl5pPr marL="925830" indent="-171450">
              <a:buFont typeface="System Font Regular"/>
              <a:buChar char="⁃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6" y="790956"/>
            <a:ext cx="6302209" cy="890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213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4C07E8-740D-4F43-A0E8-C999ED7AC2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90956"/>
            <a:ext cx="7886700" cy="8552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473435A-97B1-8949-A9B6-BCEE6197D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Autofit/>
          </a:bodyPr>
          <a:lstStyle>
            <a:lvl1pPr marL="0" indent="0">
              <a:buNone/>
              <a:defRPr sz="22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7886700" cy="8239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2D956E-BB5B-2647-A9E5-3F2BFE0CAF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60B304-08FF-5917-E321-C646829D4B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95804" y="1760538"/>
            <a:ext cx="2820818" cy="4108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25" y="1760544"/>
            <a:ext cx="4629150" cy="3894027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5939710" cy="9228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85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or other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417E8B-8EDB-7E40-A750-501DDA6E8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2277FC38-36AC-8758-34F2-771F0207F11B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27377" y="1570038"/>
            <a:ext cx="7931507" cy="4297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6185442" cy="7790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82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, photo or othe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281E21-7226-10CD-18E8-3ED1F32CE0B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04E00DD1-A64F-18C1-44C2-8DFEDAC6592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417E8B-8EDB-7E40-A750-501DDA6E8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 slide or 3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AD2D3-88E6-C348-A925-7F7B6FF2C9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95A7BEF-B8F1-0E4D-AFAC-64C9DD101B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2086" y="1796257"/>
            <a:ext cx="2483503" cy="513190"/>
          </a:xfrm>
        </p:spPr>
        <p:txBody>
          <a:bodyPr/>
          <a:lstStyle>
            <a:lvl1pPr marL="0" indent="0">
              <a:buNone/>
              <a:defRPr/>
            </a:lvl1pPr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73FBD1B-B7A1-D24D-832C-49E72D26D8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45108" y="1793875"/>
            <a:ext cx="2751771" cy="513190"/>
          </a:xfrm>
        </p:spPr>
        <p:txBody>
          <a:bodyPr/>
          <a:lstStyle>
            <a:lvl1pPr marL="0" indent="0">
              <a:buNone/>
              <a:defRPr/>
            </a:lvl1pPr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E9BB5FB-3870-8941-8D9A-3D6AEAE28C6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46398" y="1793875"/>
            <a:ext cx="2668869" cy="4383088"/>
          </a:xfrm>
        </p:spPr>
        <p:txBody>
          <a:bodyPr/>
          <a:lstStyle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0157DE2-3909-4948-8D2C-070057D2F69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12086" y="4454525"/>
            <a:ext cx="2483733" cy="513190"/>
          </a:xfrm>
        </p:spPr>
        <p:txBody>
          <a:bodyPr/>
          <a:lstStyle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57DCDBC-AE38-1549-9367-8A503B2F688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945223" y="3340406"/>
            <a:ext cx="2822009" cy="410552"/>
          </a:xfrm>
        </p:spPr>
        <p:txBody>
          <a:bodyPr/>
          <a:lstStyle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80D2228-F880-E445-8425-DBB5E7DE61D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945223" y="4454525"/>
            <a:ext cx="2822009" cy="785691"/>
          </a:xfrm>
        </p:spPr>
        <p:txBody>
          <a:bodyPr/>
          <a:lstStyle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B0CC6-E62E-2948-B81A-8AC616D9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9" y="790956"/>
            <a:ext cx="7886699" cy="8268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93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147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;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C7BD21-6A9B-78C5-EA2F-A811E0CDDDC2}"/>
              </a:ext>
            </a:extLst>
          </p:cNvPr>
          <p:cNvSpPr/>
          <p:nvPr userDrawn="1"/>
        </p:nvSpPr>
        <p:spPr>
          <a:xfrm>
            <a:off x="238508" y="0"/>
            <a:ext cx="89054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CD1F9-1907-E34F-A0E6-8F6A100D3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4154-480C-DD4A-B882-4D3A0A295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9" y="790956"/>
            <a:ext cx="7886699" cy="10096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FAA Logo">
            <a:extLst>
              <a:ext uri="{FF2B5EF4-FFF2-40B4-BE49-F238E27FC236}">
                <a16:creationId xmlns:a16="http://schemas.microsoft.com/office/drawing/2014/main" id="{5D3261DA-1DF3-8484-5E30-5C9FAA6D30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30248" y="6021324"/>
            <a:ext cx="1312698" cy="70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A07F4-E5CA-8442-B190-3E52298E4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16A00-A566-014A-A8E7-980ADD360C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0125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16A00-A566-014A-A8E7-980ADD360C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B70EAF6-5826-A9F7-DFA2-A64C2075F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958"/>
          <a:stretch/>
        </p:blipFill>
        <p:spPr>
          <a:xfrm>
            <a:off x="7803027" y="6021960"/>
            <a:ext cx="839855" cy="6995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93638D5-E2DE-2EC5-8395-0E484F955E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88669" y="652209"/>
            <a:ext cx="1954276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02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3351A-D700-9C4F-9B55-3C8387951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671455"/>
            <a:ext cx="7886700" cy="241819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961716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829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3351A-D700-9C4F-9B55-3C8387951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671455"/>
            <a:ext cx="7886700" cy="241819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961716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6BEB02-E224-F3EE-FE24-68DE37F7B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958"/>
          <a:stretch/>
        </p:blipFill>
        <p:spPr>
          <a:xfrm>
            <a:off x="7803027" y="6021960"/>
            <a:ext cx="839855" cy="6995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6A45EBC-D1D7-58A6-6C5A-5F9AAB15D3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88669" y="652209"/>
            <a:ext cx="1954276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14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CD1F9-1907-E34F-A0E6-8F6A100D3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C4C648-A702-B945-B06C-AB89998B3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508" y="4835897"/>
            <a:ext cx="580379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B86805-BF59-9141-8457-8814A1863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176" y="4213289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E34DFD2-A781-4242-B49B-EBD2FC4D66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568" y="3601832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C94933F-238F-0941-825E-A39775FDA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569" y="2495137"/>
            <a:ext cx="5816071" cy="1103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4154-480C-DD4A-B882-4D3A0A295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569" y="790956"/>
            <a:ext cx="7886699" cy="1009651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5503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CD1F9-1907-E34F-A0E6-8F6A100D3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C4C648-A702-B945-B06C-AB89998B3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508" y="4835897"/>
            <a:ext cx="580379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B86805-BF59-9141-8457-8814A1863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176" y="4213289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E34DFD2-A781-4242-B49B-EBD2FC4D66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568" y="3601832"/>
            <a:ext cx="581743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C94933F-238F-0941-825E-A39775FDA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569" y="2495137"/>
            <a:ext cx="5816071" cy="1103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4154-480C-DD4A-B882-4D3A0A295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569" y="790956"/>
            <a:ext cx="6106880" cy="1009651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284A947-97A8-3E67-55C5-DEFAC8BEC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958"/>
          <a:stretch/>
        </p:blipFill>
        <p:spPr>
          <a:xfrm>
            <a:off x="7803027" y="6021960"/>
            <a:ext cx="839855" cy="6995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7C4C4F9-9871-DDBC-DC11-1E8C72F32F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88669" y="652209"/>
            <a:ext cx="1954276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59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-photo, AJR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D0C8A2-9315-4C4C-A3CD-326BBFEAF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301"/>
          <a:stretch/>
        </p:blipFill>
        <p:spPr>
          <a:xfrm>
            <a:off x="6223570" y="-2"/>
            <a:ext cx="2920430" cy="68580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253C79-D3E6-1A38-F8C1-0ECC732814C4}"/>
              </a:ext>
            </a:extLst>
          </p:cNvPr>
          <p:cNvSpPr/>
          <p:nvPr userDrawn="1"/>
        </p:nvSpPr>
        <p:spPr>
          <a:xfrm>
            <a:off x="6223571" y="4835897"/>
            <a:ext cx="2920429" cy="202210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4F097A-0D64-A7AE-A25E-4F65D2F70206}"/>
              </a:ext>
            </a:extLst>
          </p:cNvPr>
          <p:cNvSpPr/>
          <p:nvPr userDrawn="1"/>
        </p:nvSpPr>
        <p:spPr>
          <a:xfrm rot="10800000">
            <a:off x="6223570" y="-2"/>
            <a:ext cx="2920429" cy="34290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FBF6EA-1E63-3164-221B-E3A14577CE88}"/>
              </a:ext>
            </a:extLst>
          </p:cNvPr>
          <p:cNvSpPr/>
          <p:nvPr userDrawn="1"/>
        </p:nvSpPr>
        <p:spPr>
          <a:xfrm>
            <a:off x="0" y="0"/>
            <a:ext cx="24155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pic>
        <p:nvPicPr>
          <p:cNvPr id="17" name="FAA Logo">
            <a:extLst>
              <a:ext uri="{FF2B5EF4-FFF2-40B4-BE49-F238E27FC236}">
                <a16:creationId xmlns:a16="http://schemas.microsoft.com/office/drawing/2014/main" id="{CEB55D12-0544-A525-EE8D-B44771AA21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30248" y="6021324"/>
            <a:ext cx="1312698" cy="70019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A8F0D5F-7CFC-E548-BC9D-6EC28EAE4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5958"/>
          <a:stretch/>
        </p:blipFill>
        <p:spPr>
          <a:xfrm>
            <a:off x="7803027" y="6021960"/>
            <a:ext cx="839855" cy="6995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CD1F9-1907-E34F-A0E6-8F6A100D3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C4C648-A702-B945-B06C-AB89998B3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508" y="4835897"/>
            <a:ext cx="5581062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5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B86805-BF59-9141-8457-8814A1863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176" y="4213289"/>
            <a:ext cx="5596394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E34DFD2-A781-4242-B49B-EBD2FC4D66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569" y="3601832"/>
            <a:ext cx="5595001" cy="492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25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C94933F-238F-0941-825E-A39775FDAE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569" y="2495137"/>
            <a:ext cx="5595001" cy="1103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4154-480C-DD4A-B882-4D3A0A295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569" y="790956"/>
            <a:ext cx="5595001" cy="1009651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6CABF1C-5044-5A84-1CD8-1A6C5581F3B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688669" y="652209"/>
            <a:ext cx="1954276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A07F4-E5CA-8442-B190-3E52298E4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03E21C-F5D5-ACA3-6F4D-D41C0694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26" y="790956"/>
            <a:ext cx="6090305" cy="890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3D8F56-7E65-7F20-E5C9-60EF34FE7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958"/>
          <a:stretch/>
        </p:blipFill>
        <p:spPr>
          <a:xfrm>
            <a:off x="7803027" y="6021960"/>
            <a:ext cx="839855" cy="6995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01724A-6110-A50B-8B3C-35B285662B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88669" y="652209"/>
            <a:ext cx="1954276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09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28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9E992-CF7E-D342-9038-B06ABC7EB3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6050801" cy="890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07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for Director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9E992-CF7E-D342-9038-B06ABC7EB3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6050801" cy="890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91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50C14-BBC1-B348-BCEE-77CED8082C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754380" indent="-171450">
              <a:buFont typeface="Wingdings" pitchFamily="2" charset="2"/>
              <a:buChar char="§"/>
              <a:defRPr/>
            </a:lvl4pPr>
            <a:lvl5pPr marL="925830" indent="-171450">
              <a:buFont typeface="System Font Regular"/>
              <a:buChar char="⁃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6" y="790956"/>
            <a:ext cx="6043347" cy="890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73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for Director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50C14-BBC1-B348-BCEE-77CED8082C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754380" indent="-171450">
              <a:buFont typeface="Wingdings" pitchFamily="2" charset="2"/>
              <a:buChar char="§"/>
              <a:defRPr/>
            </a:lvl4pPr>
            <a:lvl5pPr marL="925830" indent="-171450">
              <a:buFont typeface="System Font Regular"/>
              <a:buChar char="⁃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6" y="790956"/>
            <a:ext cx="6043347" cy="890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478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4C07E8-740D-4F43-A0E8-C999ED7AC2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90956"/>
            <a:ext cx="6027216" cy="8552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for Director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4C07E8-740D-4F43-A0E8-C999ED7AC2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90956"/>
            <a:ext cx="6042122" cy="8552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473435A-97B1-8949-A9B6-BCEE6197D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Autofit/>
          </a:bodyPr>
          <a:lstStyle>
            <a:lvl1pPr marL="0" indent="0">
              <a:buNone/>
              <a:defRPr sz="22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6050801" cy="8239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 for Director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473435A-97B1-8949-A9B6-BCEE6197D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Autofit/>
          </a:bodyPr>
          <a:lstStyle>
            <a:lvl1pPr marL="0" indent="0">
              <a:buNone/>
              <a:defRPr sz="22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6028441" cy="8239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2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2D956E-BB5B-2647-A9E5-3F2BFE0CAF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60B304-08FF-5917-E321-C646829D4B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95804" y="1760538"/>
            <a:ext cx="2820818" cy="4108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25" y="1760544"/>
            <a:ext cx="4629150" cy="3894027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6035894" cy="9228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33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2 for Director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2D956E-BB5B-2647-A9E5-3F2BFE0CAF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A902C7-C633-DD29-242D-0CAC854AA9F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98185" y="1760538"/>
            <a:ext cx="2818438" cy="4128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25" y="1760544"/>
            <a:ext cx="4629150" cy="3894027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6020987" cy="92286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8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87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or other 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417E8B-8EDB-7E40-A750-501DDA6E8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2277FC38-36AC-8758-34F2-771F0207F11B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27377" y="1570038"/>
            <a:ext cx="7931507" cy="4297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6028441" cy="7790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3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 chart or other smart art for Director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417E8B-8EDB-7E40-A750-501DDA6E8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2277FC38-36AC-8758-34F2-771F0207F11B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27377" y="1570038"/>
            <a:ext cx="7931507" cy="4297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5" y="790956"/>
            <a:ext cx="6028441" cy="7790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77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vie, photo or othe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417E8B-8EDB-7E40-A750-501DDA6E8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81E21-7226-10CD-18E8-3ED1F32CE0B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04E00DD1-A64F-18C1-44C2-8DFEDAC6592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 slide or 3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AD2D3-88E6-C348-A925-7F7B6FF2C9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95A7BEF-B8F1-0E4D-AFAC-64C9DD101B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2086" y="1796257"/>
            <a:ext cx="2483503" cy="513190"/>
          </a:xfrm>
        </p:spPr>
        <p:txBody>
          <a:bodyPr/>
          <a:lstStyle>
            <a:lvl1pPr marL="0" indent="0">
              <a:buNone/>
              <a:defRPr/>
            </a:lvl1pPr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73FBD1B-B7A1-D24D-832C-49E72D26D8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45108" y="1793875"/>
            <a:ext cx="2751771" cy="513190"/>
          </a:xfrm>
        </p:spPr>
        <p:txBody>
          <a:bodyPr/>
          <a:lstStyle>
            <a:lvl1pPr marL="0" indent="0">
              <a:buNone/>
              <a:defRPr/>
            </a:lvl1pPr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E9BB5FB-3870-8941-8D9A-3D6AEAE28C6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46398" y="1793875"/>
            <a:ext cx="2668869" cy="4383088"/>
          </a:xfrm>
        </p:spPr>
        <p:txBody>
          <a:bodyPr/>
          <a:lstStyle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0157DE2-3909-4948-8D2C-070057D2F69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12086" y="4454525"/>
            <a:ext cx="2483733" cy="513190"/>
          </a:xfrm>
        </p:spPr>
        <p:txBody>
          <a:bodyPr/>
          <a:lstStyle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57DCDBC-AE38-1549-9367-8A503B2F688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945223" y="3340406"/>
            <a:ext cx="2822009" cy="410552"/>
          </a:xfrm>
        </p:spPr>
        <p:txBody>
          <a:bodyPr/>
          <a:lstStyle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80D2228-F880-E445-8425-DBB5E7DE61D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945223" y="4454525"/>
            <a:ext cx="2822009" cy="785691"/>
          </a:xfrm>
        </p:spPr>
        <p:txBody>
          <a:bodyPr/>
          <a:lstStyle>
            <a:lvl2pPr marL="308610" indent="0">
              <a:buFontTx/>
              <a:buNone/>
              <a:defRPr/>
            </a:lvl2pPr>
          </a:lstStyle>
          <a:p>
            <a:pPr lvl="1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B0CC6-E62E-2948-B81A-8AC616D9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8" y="790956"/>
            <a:ext cx="6004938" cy="8268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021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;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CD1F9-1907-E34F-A0E6-8F6A100D3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4154-480C-DD4A-B882-4D3A0A295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9" y="790956"/>
            <a:ext cx="6042204" cy="10096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77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;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C7BD21-6A9B-78C5-EA2F-A811E0CDDDC2}"/>
              </a:ext>
            </a:extLst>
          </p:cNvPr>
          <p:cNvSpPr/>
          <p:nvPr userDrawn="1"/>
        </p:nvSpPr>
        <p:spPr>
          <a:xfrm>
            <a:off x="238508" y="0"/>
            <a:ext cx="89054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pic>
        <p:nvPicPr>
          <p:cNvPr id="7" name="FAA Logo">
            <a:extLst>
              <a:ext uri="{FF2B5EF4-FFF2-40B4-BE49-F238E27FC236}">
                <a16:creationId xmlns:a16="http://schemas.microsoft.com/office/drawing/2014/main" id="{3481C50A-E3E1-BBFD-9EF0-55C67068B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74107" y="6021279"/>
            <a:ext cx="1312698" cy="7001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ACD1F9-1907-E34F-A0E6-8F6A100D3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64154-480C-DD4A-B882-4D3A0A295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9" y="790956"/>
            <a:ext cx="7886699" cy="10096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22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A07F4-E5CA-8442-B190-3E52298E4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BC426-EF29-8440-BDC1-2AF1C026A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6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13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23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76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5.svg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3.sv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image" Target="../media/image17.sv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image" Target="../media/image16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image" Target="../media/image5.sv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AF83F-60B6-4546-BA10-5636D2FEAE4E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BF3EF-08C1-47D0-8E7F-25CD552402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7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B6DC40-8260-38E9-2677-E86F2B09F88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E6A1E98-BC36-B24D-8544-5BE16FA09821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7174169" y="601975"/>
            <a:ext cx="1468777" cy="5568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D0E183-66A6-DE90-BEE2-BD7E5852BE2B}"/>
              </a:ext>
            </a:extLst>
          </p:cNvPr>
          <p:cNvSpPr/>
          <p:nvPr userDrawn="1"/>
        </p:nvSpPr>
        <p:spPr>
          <a:xfrm>
            <a:off x="0" y="0"/>
            <a:ext cx="24155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pic>
        <p:nvPicPr>
          <p:cNvPr id="10" name="FAA Logo">
            <a:extLst>
              <a:ext uri="{FF2B5EF4-FFF2-40B4-BE49-F238E27FC236}">
                <a16:creationId xmlns:a16="http://schemas.microsoft.com/office/drawing/2014/main" id="{2DF106E1-A323-B2AA-D13E-C4DA5F5A6E0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7330248" y="6021324"/>
            <a:ext cx="1312698" cy="70019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568" y="6356351"/>
            <a:ext cx="392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72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AC14A97-6851-A343-BA6F-A20D4031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9" y="681037"/>
            <a:ext cx="7886699" cy="100965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798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3E7E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48006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3E7E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2009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3E7E"/>
        </a:buClr>
        <a:buSzPct val="96000"/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99441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3E7E"/>
        </a:buClr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23444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003E7E"/>
        </a:buClr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B6DC40-8260-38E9-2677-E86F2B09F88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D0E183-66A6-DE90-BEE2-BD7E5852BE2B}"/>
              </a:ext>
            </a:extLst>
          </p:cNvPr>
          <p:cNvSpPr/>
          <p:nvPr userDrawn="1"/>
        </p:nvSpPr>
        <p:spPr>
          <a:xfrm>
            <a:off x="0" y="0"/>
            <a:ext cx="241557" cy="6858000"/>
          </a:xfrm>
          <a:prstGeom prst="rect">
            <a:avLst/>
          </a:prstGeom>
          <a:solidFill>
            <a:srgbClr val="FAA2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CE817EA-F288-EAD6-9358-9A0BA0816B6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6688669" y="652209"/>
            <a:ext cx="1954277" cy="52120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568" y="6356351"/>
            <a:ext cx="392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D71BC426-EF29-8440-BDC1-2AF1C026A40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72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AC14A97-6851-A343-BA6F-A20D4031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9" y="681037"/>
            <a:ext cx="7886699" cy="100965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FAA Logo">
            <a:extLst>
              <a:ext uri="{FF2B5EF4-FFF2-40B4-BE49-F238E27FC236}">
                <a16:creationId xmlns:a16="http://schemas.microsoft.com/office/drawing/2014/main" id="{89872BED-276E-D06D-595D-2EED2C720FF9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7330248" y="6021324"/>
            <a:ext cx="1312698" cy="70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6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FAA21B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48006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FAA21B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2009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FAA21B"/>
        </a:buClr>
        <a:buSzPct val="96000"/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99441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FAA21B"/>
        </a:buClr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23444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rgbClr val="FAA21B"/>
        </a:buClr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parker.corts@fa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B50551-5CCD-4075-07C5-F92443A62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" y="0"/>
            <a:ext cx="9144000" cy="1249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2FB61-A630-1E32-A265-C7813BA051FB}"/>
              </a:ext>
            </a:extLst>
          </p:cNvPr>
          <p:cNvSpPr txBox="1"/>
          <p:nvPr/>
        </p:nvSpPr>
        <p:spPr>
          <a:xfrm>
            <a:off x="923170" y="2565595"/>
            <a:ext cx="7297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Domestic Events Network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Parker Corts</a:t>
            </a:r>
            <a:endParaRPr lang="en-US" sz="2400" b="1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HQ Senior Representative to USINDOPACOM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and PACAF, AJR-25 Special Operations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E3E932F-45AD-3536-E3A1-013BB5284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02" y="5539043"/>
            <a:ext cx="1100722" cy="11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40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65455-EEEB-98A8-1E20-1C68BD73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39" y="0"/>
            <a:ext cx="9195880" cy="1255275"/>
          </a:xfrm>
          <a:prstGeom prst="rect">
            <a:avLst/>
          </a:prstGeom>
          <a:solidFill>
            <a:srgbClr val="002060">
              <a:alpha val="67059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23471-9F22-607F-6DCA-110DB48D1D1E}"/>
              </a:ext>
            </a:extLst>
          </p:cNvPr>
          <p:cNvSpPr txBox="1"/>
          <p:nvPr/>
        </p:nvSpPr>
        <p:spPr>
          <a:xfrm>
            <a:off x="640080" y="155448"/>
            <a:ext cx="581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Domestic Events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B4F7CB-0629-9CEF-42CC-B3B51FBC4EAC}"/>
              </a:ext>
            </a:extLst>
          </p:cNvPr>
          <p:cNvSpPr txBox="1"/>
          <p:nvPr/>
        </p:nvSpPr>
        <p:spPr>
          <a:xfrm>
            <a:off x="401092" y="1859450"/>
            <a:ext cx="83418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600" b="1" dirty="0"/>
          </a:p>
          <a:p>
            <a:pPr lvl="1" algn="ctr"/>
            <a:r>
              <a:rPr lang="en-US" sz="7200" b="1" dirty="0">
                <a:solidFill>
                  <a:srgbClr val="002060"/>
                </a:solidFill>
              </a:rPr>
              <a:t>QUESTIONS</a:t>
            </a:r>
            <a:endParaRPr lang="en-US" sz="7200" dirty="0"/>
          </a:p>
          <a:p>
            <a:pPr lvl="1"/>
            <a:endParaRPr lang="en-US" sz="14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3EC8601-6824-5B8E-4781-EBA8EB55B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02" y="5539043"/>
            <a:ext cx="1100722" cy="1100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1B7EF8-C8B6-86CF-06EC-895347815C23}"/>
              </a:ext>
            </a:extLst>
          </p:cNvPr>
          <p:cNvSpPr txBox="1"/>
          <p:nvPr/>
        </p:nvSpPr>
        <p:spPr>
          <a:xfrm>
            <a:off x="577316" y="3521443"/>
            <a:ext cx="79893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Parker R. Corts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HQ Senior Representative to USINDOPACOM and PACAF, AJR-25 Special Operations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Air Traffic Organization | System Operations Services |System Operations Security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3C7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Federal Aviation Administration</a:t>
            </a:r>
            <a:r>
              <a:rPr lang="en-US" sz="1800" b="1" dirty="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Phone: 808-448-4999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Email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parker.corts@faa.gov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10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65455-EEEB-98A8-1E20-1C68BD73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39" y="0"/>
            <a:ext cx="9195880" cy="1255275"/>
          </a:xfrm>
          <a:prstGeom prst="rect">
            <a:avLst/>
          </a:prstGeom>
          <a:solidFill>
            <a:srgbClr val="002060">
              <a:alpha val="67059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23471-9F22-607F-6DCA-110DB48D1D1E}"/>
              </a:ext>
            </a:extLst>
          </p:cNvPr>
          <p:cNvSpPr txBox="1"/>
          <p:nvPr/>
        </p:nvSpPr>
        <p:spPr>
          <a:xfrm>
            <a:off x="643816" y="150583"/>
            <a:ext cx="581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Domestic Events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B4F7CB-0629-9CEF-42CC-B3B51FBC4EAC}"/>
              </a:ext>
            </a:extLst>
          </p:cNvPr>
          <p:cNvSpPr txBox="1"/>
          <p:nvPr/>
        </p:nvSpPr>
        <p:spPr>
          <a:xfrm>
            <a:off x="74645" y="1359813"/>
            <a:ext cx="86682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6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Purpose of Federal Aviation Administration (FAA)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Air Traffic Control System Command Center (ATCSCC)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b="1" dirty="0"/>
              <a:t>Domestic Events Network (DEN)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lvl="1" algn="ctr"/>
            <a:endParaRPr lang="en-US" sz="3600" b="1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42009A1-6ACE-F361-F214-B22859762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02" y="5539043"/>
            <a:ext cx="1100722" cy="11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6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65455-EEEB-98A8-1E20-1C68BD73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39" y="0"/>
            <a:ext cx="9195880" cy="1255275"/>
          </a:xfrm>
          <a:prstGeom prst="rect">
            <a:avLst/>
          </a:prstGeom>
          <a:solidFill>
            <a:srgbClr val="002060">
              <a:alpha val="67059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23471-9F22-607F-6DCA-110DB48D1D1E}"/>
              </a:ext>
            </a:extLst>
          </p:cNvPr>
          <p:cNvSpPr txBox="1"/>
          <p:nvPr/>
        </p:nvSpPr>
        <p:spPr>
          <a:xfrm>
            <a:off x="640080" y="155448"/>
            <a:ext cx="581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Domestic Events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FAA Authority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B4F7CB-0629-9CEF-42CC-B3B51FBC4EAC}"/>
              </a:ext>
            </a:extLst>
          </p:cNvPr>
          <p:cNvSpPr txBox="1"/>
          <p:nvPr/>
        </p:nvSpPr>
        <p:spPr>
          <a:xfrm>
            <a:off x="255530" y="1410723"/>
            <a:ext cx="8632939" cy="347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+mn-ea"/>
              <a:cs typeface="+mn-cs"/>
            </a:endParaRPr>
          </a:p>
          <a:p>
            <a:pPr marL="22860" indent="-1714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Authority granted to Federal Aviation Administration (FAA) by 49 U.S.C. 106:</a:t>
            </a:r>
          </a:p>
          <a:p>
            <a:pPr marL="480060" marR="0" lvl="1" indent="-1714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+mn-ea"/>
              <a:cs typeface="+mn-cs"/>
            </a:endParaRPr>
          </a:p>
          <a:p>
            <a:pPr marL="480060" marR="0" lvl="1" indent="-1714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Regulates civil aviation and U.S. commercial space transportation.</a:t>
            </a:r>
          </a:p>
          <a:p>
            <a:pPr marL="480060" marR="0" lvl="1" indent="-1714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+mn-ea"/>
              <a:cs typeface="+mn-cs"/>
            </a:endParaRPr>
          </a:p>
          <a:p>
            <a:pPr marL="480060" marR="0" lvl="1" indent="-1714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Maintains and operates air traffic control and navigation systems for both civil and military aircrafts.</a:t>
            </a:r>
          </a:p>
          <a:p>
            <a:pPr marL="480060" marR="0" lvl="1" indent="-1714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rgbClr val="000000"/>
              </a:solidFill>
              <a:latin typeface="Arial" panose="020F0502020204030204"/>
            </a:endParaRPr>
          </a:p>
          <a:p>
            <a:pPr marL="937260" lvl="2" indent="-1714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Responsible for safely and efficiently managing the navigable airspace of the United States. This includes all civil and military aircraft.</a:t>
            </a:r>
          </a:p>
          <a:p>
            <a:pPr marL="480060" marR="0" lvl="1" indent="-1714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319AC67-8B74-600A-5FE2-21A73691E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02" y="5539043"/>
            <a:ext cx="1100722" cy="11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65455-EEEB-98A8-1E20-1C68BD73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39" y="0"/>
            <a:ext cx="9195880" cy="1255275"/>
          </a:xfrm>
          <a:prstGeom prst="rect">
            <a:avLst/>
          </a:prstGeom>
          <a:solidFill>
            <a:srgbClr val="002060">
              <a:alpha val="67059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23471-9F22-607F-6DCA-110DB48D1D1E}"/>
              </a:ext>
            </a:extLst>
          </p:cNvPr>
          <p:cNvSpPr txBox="1"/>
          <p:nvPr/>
        </p:nvSpPr>
        <p:spPr>
          <a:xfrm>
            <a:off x="640080" y="155448"/>
            <a:ext cx="581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Domestic Events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FAA Purpose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B4F7CB-0629-9CEF-42CC-B3B51FBC4EAC}"/>
              </a:ext>
            </a:extLst>
          </p:cNvPr>
          <p:cNvSpPr txBox="1"/>
          <p:nvPr/>
        </p:nvSpPr>
        <p:spPr>
          <a:xfrm>
            <a:off x="401092" y="1421013"/>
            <a:ext cx="8341816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600" b="1" dirty="0"/>
          </a:p>
          <a:p>
            <a:pPr marL="285750" marR="0" lvl="0" indent="-2857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Federal Aviation Administration (FAA)- Provide the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safest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, most efficient aerospace system in the world. </a:t>
            </a:r>
          </a:p>
          <a:p>
            <a:pPr marL="285750" marR="0" lvl="0" indent="-2857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+mn-ea"/>
              <a:cs typeface="+mn-cs"/>
            </a:endParaRPr>
          </a:p>
          <a:p>
            <a:pPr marL="594360" marR="0" lvl="1" indent="-2857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Air Traffic Control (ATC)- The primary purpose of the ATC system is to prevent a collision involving aircraft operating in the system. In addition to its primary purpose, the ATC system also:</a:t>
            </a:r>
          </a:p>
          <a:p>
            <a:pPr marL="594360" marR="0" lvl="1" indent="-2857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+mn-ea"/>
              <a:cs typeface="+mn-cs"/>
            </a:endParaRPr>
          </a:p>
          <a:p>
            <a:pPr marL="720090" marR="0" lvl="2" indent="-1714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96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Provides a safe, orderly, and expeditious flow of air traffic.</a:t>
            </a:r>
          </a:p>
          <a:p>
            <a:pPr marL="720090" marR="0" lvl="2" indent="-1714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96000"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+mn-ea"/>
              <a:cs typeface="+mn-cs"/>
            </a:endParaRPr>
          </a:p>
          <a:p>
            <a:pPr marL="720090" marR="0" lvl="2" indent="-1714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Pct val="96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Supports National Security and Homeland Defense missions.</a:t>
            </a:r>
          </a:p>
          <a:p>
            <a:pPr marL="285750" marR="0" lvl="0" indent="-2857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F0502020204030204"/>
              <a:ea typeface="+mn-ea"/>
              <a:cs typeface="+mn-cs"/>
            </a:endParaRPr>
          </a:p>
          <a:p>
            <a:pPr lvl="1"/>
            <a:endParaRPr lang="en-US" sz="14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EB0670D-8D07-DE0B-AC27-6074758AA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02" y="5539043"/>
            <a:ext cx="1100722" cy="11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9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65455-EEEB-98A8-1E20-1C68BD73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39" y="0"/>
            <a:ext cx="9195880" cy="1255275"/>
          </a:xfrm>
          <a:prstGeom prst="rect">
            <a:avLst/>
          </a:prstGeom>
          <a:solidFill>
            <a:srgbClr val="002060">
              <a:alpha val="67059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23471-9F22-607F-6DCA-110DB48D1D1E}"/>
              </a:ext>
            </a:extLst>
          </p:cNvPr>
          <p:cNvSpPr txBox="1"/>
          <p:nvPr/>
        </p:nvSpPr>
        <p:spPr>
          <a:xfrm>
            <a:off x="640079" y="155448"/>
            <a:ext cx="76774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Domestic Events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FAA Air Traffic Control System Command Center (ATCSCC)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B4F7CB-0629-9CEF-42CC-B3B51FBC4EAC}"/>
              </a:ext>
            </a:extLst>
          </p:cNvPr>
          <p:cNvSpPr txBox="1"/>
          <p:nvPr/>
        </p:nvSpPr>
        <p:spPr>
          <a:xfrm>
            <a:off x="401092" y="1366422"/>
            <a:ext cx="8341816" cy="4091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600" b="1" dirty="0"/>
          </a:p>
          <a:p>
            <a:pPr marL="342900" marR="0" lvl="0" indent="-34290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This one-of-a-kind facility is dedicated to balancing the nation's air traffic demand with system capacity. Stakeholders include:</a:t>
            </a:r>
          </a:p>
          <a:p>
            <a:pPr marL="342900" marR="0" lvl="0" indent="-34290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F0502020204030204"/>
              <a:ea typeface="+mn-ea"/>
              <a:cs typeface="+mn-cs"/>
            </a:endParaRPr>
          </a:p>
          <a:p>
            <a:pPr marL="800100" lvl="1" indent="-34290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Air Traffic Control Facilities:</a:t>
            </a:r>
          </a:p>
          <a:p>
            <a:pPr marL="1257300" lvl="2" indent="-34290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Air Route Traffic Control Centers (ARTCCs)</a:t>
            </a:r>
          </a:p>
          <a:p>
            <a:pPr marL="1257300" lvl="2" indent="-34290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Terminal Radar Approach Control Facilities (TRACONs)</a:t>
            </a:r>
          </a:p>
          <a:p>
            <a:pPr marL="1257300" lvl="2" indent="-34290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Air Traffic Control Towers (ATCTs)</a:t>
            </a:r>
          </a:p>
          <a:p>
            <a:pPr marL="342900" marR="0" lvl="0" indent="-34290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F0502020204030204"/>
              <a:ea typeface="+mn-ea"/>
              <a:cs typeface="+mn-cs"/>
            </a:endParaRPr>
          </a:p>
          <a:p>
            <a:pPr marL="800100" lvl="1" indent="-34290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Aviation Industry Partners</a:t>
            </a:r>
          </a:p>
          <a:p>
            <a:pPr marL="342900" marR="0" lvl="0" indent="-34290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95000"/>
                  <a:lumOff val="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F0502020204030204"/>
              <a:ea typeface="+mn-ea"/>
              <a:cs typeface="+mn-cs"/>
            </a:endParaRPr>
          </a:p>
          <a:p>
            <a:pPr marL="800100" lvl="1" indent="-34290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F0502020204030204"/>
                <a:ea typeface="+mn-ea"/>
                <a:cs typeface="+mn-cs"/>
              </a:rPr>
              <a:t>Military Representatives</a:t>
            </a:r>
          </a:p>
          <a:p>
            <a:pPr lvl="1"/>
            <a:endParaRPr lang="en-US" sz="14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EC61EFE-5702-4404-A225-062A1C4DF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02" y="5539043"/>
            <a:ext cx="1100722" cy="11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0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65455-EEEB-98A8-1E20-1C68BD73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39" y="0"/>
            <a:ext cx="9195880" cy="1255275"/>
          </a:xfrm>
          <a:prstGeom prst="rect">
            <a:avLst/>
          </a:prstGeom>
          <a:solidFill>
            <a:srgbClr val="002060">
              <a:alpha val="67059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23471-9F22-607F-6DCA-110DB48D1D1E}"/>
              </a:ext>
            </a:extLst>
          </p:cNvPr>
          <p:cNvSpPr txBox="1"/>
          <p:nvPr/>
        </p:nvSpPr>
        <p:spPr>
          <a:xfrm>
            <a:off x="640080" y="155448"/>
            <a:ext cx="581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Domestic Events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Command Center Operations Floor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F91908-FA7E-C94D-249A-9B1D0C6FE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02" y="5539043"/>
            <a:ext cx="1100722" cy="1100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3AAB1A-81BF-0A0E-CCC8-562F31525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00" y="1381785"/>
            <a:ext cx="8167400" cy="40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25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65455-EEEB-98A8-1E20-1C68BD73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39" y="0"/>
            <a:ext cx="9195880" cy="1255275"/>
          </a:xfrm>
          <a:prstGeom prst="rect">
            <a:avLst/>
          </a:prstGeom>
          <a:solidFill>
            <a:srgbClr val="002060">
              <a:alpha val="67059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23471-9F22-607F-6DCA-110DB48D1D1E}"/>
              </a:ext>
            </a:extLst>
          </p:cNvPr>
          <p:cNvSpPr txBox="1"/>
          <p:nvPr/>
        </p:nvSpPr>
        <p:spPr>
          <a:xfrm>
            <a:off x="640080" y="155448"/>
            <a:ext cx="581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Domestic Events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Impact of September 11, 2001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B4F7CB-0629-9CEF-42CC-B3B51FBC4EAC}"/>
              </a:ext>
            </a:extLst>
          </p:cNvPr>
          <p:cNvSpPr txBox="1"/>
          <p:nvPr/>
        </p:nvSpPr>
        <p:spPr>
          <a:xfrm>
            <a:off x="401092" y="1359813"/>
            <a:ext cx="8341816" cy="488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September 11, 2001, a conference call was established between the FAA and the DoD, to coordinate information concerning the hijacked aircraft. This conference call is called the Domestic Events Network (DEN).</a:t>
            </a: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24/7 interagency unclassified telephonic conference dedicated to real-time coordination. </a:t>
            </a: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longest running teleconference in the world.</a:t>
            </a: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DEN is the primary location for real-time information sharing among Government agencies and the private sector (e.g., airlines), on live security incidents involving the National Airspace System (NAS). </a:t>
            </a: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200+ government operations centers currently depend on the DEN to execute their aviation related national defense and homeland security statutory responsibilities. </a:t>
            </a:r>
          </a:p>
          <a:p>
            <a:pPr lvl="1"/>
            <a:endParaRPr lang="en-US" sz="14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3571BE-33DC-459B-7BB5-099AF67D0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02" y="5539043"/>
            <a:ext cx="1100722" cy="11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65455-EEEB-98A8-1E20-1C68BD73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39" y="0"/>
            <a:ext cx="9195880" cy="1255275"/>
          </a:xfrm>
          <a:prstGeom prst="rect">
            <a:avLst/>
          </a:prstGeom>
          <a:solidFill>
            <a:srgbClr val="002060">
              <a:alpha val="67059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23471-9F22-607F-6DCA-110DB48D1D1E}"/>
              </a:ext>
            </a:extLst>
          </p:cNvPr>
          <p:cNvSpPr txBox="1"/>
          <p:nvPr/>
        </p:nvSpPr>
        <p:spPr>
          <a:xfrm>
            <a:off x="640080" y="155448"/>
            <a:ext cx="581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Domestic Events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DEN Participants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51494-FD5E-3D5F-D00D-D6EEAE3A9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18" y="2164714"/>
            <a:ext cx="4190025" cy="2618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3B270F-2F6E-3DF9-B5EE-502232624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64" y="2677309"/>
            <a:ext cx="824244" cy="82424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48269FC-8130-F7AD-E86C-4E49092F0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596" y="4492927"/>
            <a:ext cx="1370593" cy="1358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771B0-8558-10CC-97C2-83CB16D18F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98" y="2932094"/>
            <a:ext cx="1144611" cy="985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B84768-0D2C-673F-0A9D-D4FCA61147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60" y="1941893"/>
            <a:ext cx="828745" cy="828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7B36BF-FDE2-D903-77FF-56B7A1770A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41" y="1729920"/>
            <a:ext cx="660587" cy="634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F4B468-52D2-9998-E01A-F35A8A7258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77" b="7532"/>
          <a:stretch/>
        </p:blipFill>
        <p:spPr>
          <a:xfrm>
            <a:off x="3998642" y="1892770"/>
            <a:ext cx="652783" cy="430368"/>
          </a:xfrm>
          <a:prstGeom prst="rect">
            <a:avLst/>
          </a:prstGeom>
        </p:spPr>
      </p:pic>
      <p:pic>
        <p:nvPicPr>
          <p:cNvPr id="15" name="Picture 14" descr="Shape, logo&#10;&#10;Description automatically generated">
            <a:extLst>
              <a:ext uri="{FF2B5EF4-FFF2-40B4-BE49-F238E27FC236}">
                <a16:creationId xmlns:a16="http://schemas.microsoft.com/office/drawing/2014/main" id="{E6BE01DC-E374-F5EC-01F5-DDDFE64727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96" y="1861036"/>
            <a:ext cx="824245" cy="5657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D75BB6-9B79-2639-CEE3-D018DC8EF3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98" y="1609060"/>
            <a:ext cx="783779" cy="787440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88942D5D-E895-6589-820D-DC45CCE930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16" y="2128702"/>
            <a:ext cx="1126801" cy="7874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E7E215-2F23-32AD-A8B1-42A85436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53" y="3089431"/>
            <a:ext cx="1057149" cy="10571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FADB15E-E4FB-00BA-3303-459A4716DCF7}"/>
              </a:ext>
            </a:extLst>
          </p:cNvPr>
          <p:cNvSpPr txBox="1"/>
          <p:nvPr/>
        </p:nvSpPr>
        <p:spPr>
          <a:xfrm>
            <a:off x="3460052" y="3969510"/>
            <a:ext cx="2227728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1450">
              <a:spcAft>
                <a:spcPts val="450"/>
              </a:spcAft>
            </a:pPr>
            <a:r>
              <a:rPr lang="en-US" sz="1600" b="1" dirty="0">
                <a:solidFill>
                  <a:srgbClr val="000000"/>
                </a:solidFill>
                <a:latin typeface="Arial" panose="020F0502020204030204"/>
              </a:rPr>
              <a:t>DEN Participants:</a:t>
            </a:r>
          </a:p>
          <a:p>
            <a:pPr marL="171450" indent="-171450" defTabSz="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panose="020F0502020204030204"/>
              </a:rPr>
              <a:t>All ATC Facilities</a:t>
            </a:r>
          </a:p>
          <a:p>
            <a:pPr marL="171450" indent="-171450" defTabSz="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panose="020F0502020204030204"/>
              </a:rPr>
              <a:t>Over 200 interagency nodes and as needed, select operators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0F15296-932B-72F1-98BD-B8D0842D2A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76490" y="4212480"/>
            <a:ext cx="1466617" cy="146661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83F6CDF-CE29-1878-40F3-74EBBF2CB6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02" y="5539043"/>
            <a:ext cx="1100722" cy="110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44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65455-EEEB-98A8-1E20-1C68BD736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39" y="0"/>
            <a:ext cx="9195880" cy="1255275"/>
          </a:xfrm>
          <a:prstGeom prst="rect">
            <a:avLst/>
          </a:prstGeom>
          <a:solidFill>
            <a:srgbClr val="002060">
              <a:alpha val="67059"/>
            </a:srgb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23471-9F22-607F-6DCA-110DB48D1D1E}"/>
              </a:ext>
            </a:extLst>
          </p:cNvPr>
          <p:cNvSpPr txBox="1"/>
          <p:nvPr/>
        </p:nvSpPr>
        <p:spPr>
          <a:xfrm>
            <a:off x="640079" y="155448"/>
            <a:ext cx="66399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Domestic Events Network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Information Shared on the DEN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D8ED1DE-5017-C7E4-98CF-476A5F467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02" y="5539043"/>
            <a:ext cx="1100722" cy="11007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69E81-CAEF-E023-4F5F-057854E0F098}"/>
              </a:ext>
            </a:extLst>
          </p:cNvPr>
          <p:cNvSpPr txBox="1"/>
          <p:nvPr/>
        </p:nvSpPr>
        <p:spPr>
          <a:xfrm>
            <a:off x="401092" y="1359813"/>
            <a:ext cx="8341816" cy="41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incidents are shared by FAA Air Traffic Control (ATC), Transportation Security Administration (TSA), and Airlines. 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anomalies.</a:t>
            </a: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events that may require Center for Disease Control (CDC) intervention.</a:t>
            </a: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Cockpit illumination by laser events.</a:t>
            </a: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Unauthorized Unmanned Aerial Systems (UAS) events.</a:t>
            </a: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 Flight Restriction (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violators. </a:t>
            </a: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685800">
              <a:lnSpc>
                <a:spcPct val="110000"/>
              </a:lnSpc>
              <a:buClr>
                <a:schemeClr val="tx1">
                  <a:lumMod val="95000"/>
                  <a:lumOff val="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Disruptions to airports and air traffic systems that may impact air travel. </a:t>
            </a:r>
          </a:p>
        </p:txBody>
      </p:sp>
    </p:spTree>
    <p:extLst>
      <p:ext uri="{BB962C8B-B14F-4D97-AF65-F5344CB8AC3E}">
        <p14:creationId xmlns:p14="http://schemas.microsoft.com/office/powerpoint/2010/main" val="3884991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 ADA Course Master Template (002)  -  Read-Only" id="{AD4610C6-F6BC-4C01-8CD6-62EE79E85126}" vid="{193AAE42-F654-47DA-BABB-05CA7E99216D}"/>
    </a:ext>
  </a:extLst>
</a:theme>
</file>

<file path=ppt/theme/theme2.xml><?xml version="1.0" encoding="utf-8"?>
<a:theme xmlns:a="http://schemas.openxmlformats.org/drawingml/2006/main" name="AJR-0 SysOps slides">
  <a:themeElements>
    <a:clrScheme name="Custom 1">
      <a:dk1>
        <a:srgbClr val="003E7E"/>
      </a:dk1>
      <a:lt1>
        <a:srgbClr val="FFFFFF"/>
      </a:lt1>
      <a:dk2>
        <a:srgbClr val="5D6770"/>
      </a:dk2>
      <a:lt2>
        <a:srgbClr val="FFFFFF"/>
      </a:lt2>
      <a:accent1>
        <a:srgbClr val="FAA21B"/>
      </a:accent1>
      <a:accent2>
        <a:srgbClr val="FFCB05"/>
      </a:accent2>
      <a:accent3>
        <a:srgbClr val="006FBA"/>
      </a:accent3>
      <a:accent4>
        <a:srgbClr val="00853F"/>
      </a:accent4>
      <a:accent5>
        <a:srgbClr val="A9D277"/>
      </a:accent5>
      <a:accent6>
        <a:srgbClr val="B38808"/>
      </a:accent6>
      <a:hlink>
        <a:srgbClr val="0563C1"/>
      </a:hlink>
      <a:folHlink>
        <a:srgbClr val="954F72"/>
      </a:folHlink>
    </a:clrScheme>
    <a:fontScheme name="Office Theme">
      <a:majorFont>
        <a:latin typeface="Arial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4D93D64-C333-A74E-A8AA-0FFCF5BAAD41}" vid="{A8FD01A0-0E99-7448-B142-8B66859B812F}"/>
    </a:ext>
  </a:extLst>
</a:theme>
</file>

<file path=ppt/theme/theme3.xml><?xml version="1.0" encoding="utf-8"?>
<a:theme xmlns:a="http://schemas.openxmlformats.org/drawingml/2006/main" name="2_AJR-2 Security Operations">
  <a:themeElements>
    <a:clrScheme name="Custom 1">
      <a:dk1>
        <a:srgbClr val="003E7E"/>
      </a:dk1>
      <a:lt1>
        <a:srgbClr val="FFFFFF"/>
      </a:lt1>
      <a:dk2>
        <a:srgbClr val="5D6770"/>
      </a:dk2>
      <a:lt2>
        <a:srgbClr val="FFFFFF"/>
      </a:lt2>
      <a:accent1>
        <a:srgbClr val="FAA21B"/>
      </a:accent1>
      <a:accent2>
        <a:srgbClr val="FFCB05"/>
      </a:accent2>
      <a:accent3>
        <a:srgbClr val="006FBA"/>
      </a:accent3>
      <a:accent4>
        <a:srgbClr val="00853F"/>
      </a:accent4>
      <a:accent5>
        <a:srgbClr val="A9D277"/>
      </a:accent5>
      <a:accent6>
        <a:srgbClr val="B38808"/>
      </a:accent6>
      <a:hlink>
        <a:srgbClr val="0563C1"/>
      </a:hlink>
      <a:folHlink>
        <a:srgbClr val="954F72"/>
      </a:folHlink>
    </a:clrScheme>
    <a:fontScheme name="Office Theme">
      <a:majorFont>
        <a:latin typeface="Arial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4D93D64-C333-A74E-A8AA-0FFCF5BAAD41}" vid="{A8FD01A0-0E99-7448-B142-8B66859B81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4E22C1CA19D34EAE5898A4345FF27E" ma:contentTypeVersion="16" ma:contentTypeDescription="Create a new document." ma:contentTypeScope="" ma:versionID="ba6f8b0c323ec03defea1d361169de71">
  <xsd:schema xmlns:xsd="http://www.w3.org/2001/XMLSchema" xmlns:xs="http://www.w3.org/2001/XMLSchema" xmlns:p="http://schemas.microsoft.com/office/2006/metadata/properties" xmlns:ns2="827c2eed-b00b-48e3-ade2-db739e251768" xmlns:ns3="7daf9e00-7c71-4b07-a94b-c4c4e60ea02e" xmlns:ns4="4494cc7c-873d-4c80-9650-25ed479db56e" targetNamespace="http://schemas.microsoft.com/office/2006/metadata/properties" ma:root="true" ma:fieldsID="b50c5eec610bf10cec12dcdfc92bfc0c" ns2:_="" ns3:_="" ns4:_="">
    <xsd:import namespace="827c2eed-b00b-48e3-ade2-db739e251768"/>
    <xsd:import namespace="7daf9e00-7c71-4b07-a94b-c4c4e60ea02e"/>
    <xsd:import namespace="4494cc7c-873d-4c80-9650-25ed479db5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c2eed-b00b-48e3-ade2-db739e2517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c0b7209-8b30-4d9f-9476-6b035fe2b6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af9e00-7c71-4b07-a94b-c4c4e60ea02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94cc7c-873d-4c80-9650-25ed479db56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5ec113cc-20d9-45c3-9265-b7f5b13e6f8e}" ma:internalName="TaxCatchAll" ma:showField="CatchAllData" ma:web="7daf9e00-7c71-4b07-a94b-c4c4e60ea0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7c2eed-b00b-48e3-ade2-db739e251768">
      <Terms xmlns="http://schemas.microsoft.com/office/infopath/2007/PartnerControls"/>
    </lcf76f155ced4ddcb4097134ff3c332f>
    <TaxCatchAll xmlns="4494cc7c-873d-4c80-9650-25ed479db56e" xsi:nil="true"/>
  </documentManagement>
</p:properties>
</file>

<file path=customXml/itemProps1.xml><?xml version="1.0" encoding="utf-8"?>
<ds:datastoreItem xmlns:ds="http://schemas.openxmlformats.org/officeDocument/2006/customXml" ds:itemID="{E366EC27-27FE-4B28-AEB7-7386DC39AD7D}"/>
</file>

<file path=customXml/itemProps2.xml><?xml version="1.0" encoding="utf-8"?>
<ds:datastoreItem xmlns:ds="http://schemas.openxmlformats.org/officeDocument/2006/customXml" ds:itemID="{43A5A289-4D5B-4D2B-94E3-6BB0640D9428}"/>
</file>

<file path=customXml/itemProps3.xml><?xml version="1.0" encoding="utf-8"?>
<ds:datastoreItem xmlns:ds="http://schemas.openxmlformats.org/officeDocument/2006/customXml" ds:itemID="{9A617A20-A769-4C78-B6D4-C8E41E0163EC}"/>
</file>

<file path=docProps/app.xml><?xml version="1.0" encoding="utf-8"?>
<Properties xmlns="http://schemas.openxmlformats.org/officeDocument/2006/extended-properties" xmlns:vt="http://schemas.openxmlformats.org/officeDocument/2006/docPropsVTypes">
  <Template>Reg ADA Course Master Template</Template>
  <TotalTime>6298</TotalTime>
  <Words>545</Words>
  <Application>Microsoft Office PowerPoint</Application>
  <PresentationFormat>On-screen Show (4:3)</PresentationFormat>
  <Paragraphs>93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System Font Regular</vt:lpstr>
      <vt:lpstr>Wingdings</vt:lpstr>
      <vt:lpstr>Office Theme</vt:lpstr>
      <vt:lpstr>AJR-0 SysOps slides</vt:lpstr>
      <vt:lpstr>2_AJR-2 Security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Corts, Parker (FAA)</dc:creator>
  <cp:lastModifiedBy>Corts, Parker (FAA)</cp:lastModifiedBy>
  <cp:revision>22</cp:revision>
  <dcterms:created xsi:type="dcterms:W3CDTF">2023-12-19T20:15:22Z</dcterms:created>
  <dcterms:modified xsi:type="dcterms:W3CDTF">2024-06-13T19:40:34Z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0x010100CB4E22C1CA19D34EAE5898A4345FF27E</vt:lpwstr>
  </property>
</Properties>
</file>